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2" r:id="rId5"/>
    <p:sldId id="260" r:id="rId6"/>
    <p:sldId id="263" r:id="rId7"/>
    <p:sldId id="264" r:id="rId8"/>
    <p:sldId id="265" r:id="rId9"/>
    <p:sldId id="25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115" d="100"/>
          <a:sy n="115" d="100"/>
        </p:scale>
        <p:origin x="31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133EB7D-3E10-4CF3-8A6D-81C00BE137BB}" type="datetimeFigureOut">
              <a:rPr lang="en-GB" smtClean="0"/>
              <a:t>22/04/2021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AABE355-68AA-4656-84A0-3086A399DC1C}" type="slidenum">
              <a:rPr lang="en-GB" smtClean="0"/>
              <a:t>‹#›</a:t>
            </a:fld>
            <a:endParaRPr lang="en-GB"/>
          </a:p>
        </p:txBody>
      </p:sp>
    </p:spTree>
    <p:extLst>
      <p:ext uri="{BB962C8B-B14F-4D97-AF65-F5344CB8AC3E}">
        <p14:creationId xmlns:p14="http://schemas.microsoft.com/office/powerpoint/2010/main" val="679998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133EB7D-3E10-4CF3-8A6D-81C00BE137BB}" type="datetimeFigureOut">
              <a:rPr lang="en-GB" smtClean="0"/>
              <a:t>22/04/2021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AABE355-68AA-4656-84A0-3086A399DC1C}" type="slidenum">
              <a:rPr lang="en-GB" smtClean="0"/>
              <a:t>‹#›</a:t>
            </a:fld>
            <a:endParaRPr lang="en-GB"/>
          </a:p>
        </p:txBody>
      </p:sp>
    </p:spTree>
    <p:extLst>
      <p:ext uri="{BB962C8B-B14F-4D97-AF65-F5344CB8AC3E}">
        <p14:creationId xmlns:p14="http://schemas.microsoft.com/office/powerpoint/2010/main" val="633228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133EB7D-3E10-4CF3-8A6D-81C00BE137BB}" type="datetimeFigureOut">
              <a:rPr lang="en-GB" smtClean="0"/>
              <a:t>22/04/2021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AABE355-68AA-4656-84A0-3086A399DC1C}" type="slidenum">
              <a:rPr lang="en-GB" smtClean="0"/>
              <a:t>‹#›</a:t>
            </a:fld>
            <a:endParaRPr lang="en-GB"/>
          </a:p>
        </p:txBody>
      </p:sp>
    </p:spTree>
    <p:extLst>
      <p:ext uri="{BB962C8B-B14F-4D97-AF65-F5344CB8AC3E}">
        <p14:creationId xmlns:p14="http://schemas.microsoft.com/office/powerpoint/2010/main" val="1936267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133EB7D-3E10-4CF3-8A6D-81C00BE137BB}" type="datetimeFigureOut">
              <a:rPr lang="en-GB" smtClean="0"/>
              <a:t>22/04/2021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AABE355-68AA-4656-84A0-3086A399DC1C}" type="slidenum">
              <a:rPr lang="en-GB" smtClean="0"/>
              <a:t>‹#›</a:t>
            </a:fld>
            <a:endParaRPr lang="en-GB"/>
          </a:p>
        </p:txBody>
      </p:sp>
    </p:spTree>
    <p:extLst>
      <p:ext uri="{BB962C8B-B14F-4D97-AF65-F5344CB8AC3E}">
        <p14:creationId xmlns:p14="http://schemas.microsoft.com/office/powerpoint/2010/main" val="3883931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33EB7D-3E10-4CF3-8A6D-81C00BE137BB}" type="datetimeFigureOut">
              <a:rPr lang="en-GB" smtClean="0"/>
              <a:t>22/04/2021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AABE355-68AA-4656-84A0-3086A399DC1C}" type="slidenum">
              <a:rPr lang="en-GB" smtClean="0"/>
              <a:t>‹#›</a:t>
            </a:fld>
            <a:endParaRPr lang="en-GB"/>
          </a:p>
        </p:txBody>
      </p:sp>
    </p:spTree>
    <p:extLst>
      <p:ext uri="{BB962C8B-B14F-4D97-AF65-F5344CB8AC3E}">
        <p14:creationId xmlns:p14="http://schemas.microsoft.com/office/powerpoint/2010/main" val="2627651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133EB7D-3E10-4CF3-8A6D-81C00BE137BB}" type="datetimeFigureOut">
              <a:rPr lang="en-GB" smtClean="0"/>
              <a:t>22/04/2021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AABE355-68AA-4656-84A0-3086A399DC1C}" type="slidenum">
              <a:rPr lang="en-GB" smtClean="0"/>
              <a:t>‹#›</a:t>
            </a:fld>
            <a:endParaRPr lang="en-GB"/>
          </a:p>
        </p:txBody>
      </p:sp>
    </p:spTree>
    <p:extLst>
      <p:ext uri="{BB962C8B-B14F-4D97-AF65-F5344CB8AC3E}">
        <p14:creationId xmlns:p14="http://schemas.microsoft.com/office/powerpoint/2010/main" val="4173394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133EB7D-3E10-4CF3-8A6D-81C00BE137BB}" type="datetimeFigureOut">
              <a:rPr lang="en-GB" smtClean="0"/>
              <a:t>22/04/2021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AABE355-68AA-4656-84A0-3086A399DC1C}" type="slidenum">
              <a:rPr lang="en-GB" smtClean="0"/>
              <a:t>‹#›</a:t>
            </a:fld>
            <a:endParaRPr lang="en-GB"/>
          </a:p>
        </p:txBody>
      </p:sp>
    </p:spTree>
    <p:extLst>
      <p:ext uri="{BB962C8B-B14F-4D97-AF65-F5344CB8AC3E}">
        <p14:creationId xmlns:p14="http://schemas.microsoft.com/office/powerpoint/2010/main" val="1294454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133EB7D-3E10-4CF3-8A6D-81C00BE137BB}" type="datetimeFigureOut">
              <a:rPr lang="en-GB" smtClean="0"/>
              <a:t>22/04/2021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AABE355-68AA-4656-84A0-3086A399DC1C}" type="slidenum">
              <a:rPr lang="en-GB" smtClean="0"/>
              <a:t>‹#›</a:t>
            </a:fld>
            <a:endParaRPr lang="en-GB"/>
          </a:p>
        </p:txBody>
      </p:sp>
    </p:spTree>
    <p:extLst>
      <p:ext uri="{BB962C8B-B14F-4D97-AF65-F5344CB8AC3E}">
        <p14:creationId xmlns:p14="http://schemas.microsoft.com/office/powerpoint/2010/main" val="30175782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33EB7D-3E10-4CF3-8A6D-81C00BE137BB}" type="datetimeFigureOut">
              <a:rPr lang="en-GB" smtClean="0"/>
              <a:t>22/04/2021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AABE355-68AA-4656-84A0-3086A399DC1C}" type="slidenum">
              <a:rPr lang="en-GB" smtClean="0"/>
              <a:t>‹#›</a:t>
            </a:fld>
            <a:endParaRPr lang="en-GB"/>
          </a:p>
        </p:txBody>
      </p:sp>
    </p:spTree>
    <p:extLst>
      <p:ext uri="{BB962C8B-B14F-4D97-AF65-F5344CB8AC3E}">
        <p14:creationId xmlns:p14="http://schemas.microsoft.com/office/powerpoint/2010/main" val="4139697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33EB7D-3E10-4CF3-8A6D-81C00BE137BB}" type="datetimeFigureOut">
              <a:rPr lang="en-GB" smtClean="0"/>
              <a:t>22/04/2021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AABE355-68AA-4656-84A0-3086A399DC1C}" type="slidenum">
              <a:rPr lang="en-GB" smtClean="0"/>
              <a:t>‹#›</a:t>
            </a:fld>
            <a:endParaRPr lang="en-GB"/>
          </a:p>
        </p:txBody>
      </p:sp>
    </p:spTree>
    <p:extLst>
      <p:ext uri="{BB962C8B-B14F-4D97-AF65-F5344CB8AC3E}">
        <p14:creationId xmlns:p14="http://schemas.microsoft.com/office/powerpoint/2010/main" val="32328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33EB7D-3E10-4CF3-8A6D-81C00BE137BB}" type="datetimeFigureOut">
              <a:rPr lang="en-GB" smtClean="0"/>
              <a:t>22/04/2021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AABE355-68AA-4656-84A0-3086A399DC1C}" type="slidenum">
              <a:rPr lang="en-GB" smtClean="0"/>
              <a:t>‹#›</a:t>
            </a:fld>
            <a:endParaRPr lang="en-GB"/>
          </a:p>
        </p:txBody>
      </p:sp>
    </p:spTree>
    <p:extLst>
      <p:ext uri="{BB962C8B-B14F-4D97-AF65-F5344CB8AC3E}">
        <p14:creationId xmlns:p14="http://schemas.microsoft.com/office/powerpoint/2010/main" val="2007309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33EB7D-3E10-4CF3-8A6D-81C00BE137BB}" type="datetimeFigureOut">
              <a:rPr lang="en-GB" smtClean="0"/>
              <a:t>22/04/2021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ABE355-68AA-4656-84A0-3086A399DC1C}" type="slidenum">
              <a:rPr lang="en-GB" smtClean="0"/>
              <a:t>‹#›</a:t>
            </a:fld>
            <a:endParaRPr lang="en-GB"/>
          </a:p>
        </p:txBody>
      </p:sp>
    </p:spTree>
    <p:extLst>
      <p:ext uri="{BB962C8B-B14F-4D97-AF65-F5344CB8AC3E}">
        <p14:creationId xmlns:p14="http://schemas.microsoft.com/office/powerpoint/2010/main" val="36809251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870200"/>
            <a:ext cx="9144000" cy="2387600"/>
          </a:xfrm>
        </p:spPr>
        <p:txBody>
          <a:bodyPr/>
          <a:lstStyle/>
          <a:p>
            <a:r>
              <a:rPr lang="en-GB" dirty="0" smtClean="0"/>
              <a:t>How your child’s grades will be determined</a:t>
            </a:r>
            <a:endParaRPr lang="en-GB" dirty="0"/>
          </a:p>
        </p:txBody>
      </p:sp>
      <p:sp>
        <p:nvSpPr>
          <p:cNvPr id="3" name="Subtitle 2"/>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16500678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schools are required to do</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Create a Centre Policy</a:t>
            </a:r>
          </a:p>
          <a:p>
            <a:r>
              <a:rPr lang="en-GB" dirty="0" smtClean="0"/>
              <a:t>Policy needs to</a:t>
            </a:r>
          </a:p>
          <a:p>
            <a:pPr lvl="1"/>
            <a:r>
              <a:rPr lang="en-GB" dirty="0" smtClean="0"/>
              <a:t>outline the roles and responsibilities of individuals in the centre; </a:t>
            </a:r>
          </a:p>
          <a:p>
            <a:pPr lvl="1"/>
            <a:r>
              <a:rPr lang="en-GB" dirty="0" smtClean="0"/>
              <a:t>detail what training and support will be provided to centre staff involved with the process, including any training around bias and objectivity in assessment and grading decisions;</a:t>
            </a:r>
          </a:p>
          <a:p>
            <a:pPr lvl="1"/>
            <a:r>
              <a:rPr lang="en-GB" dirty="0" smtClean="0"/>
              <a:t>confirm the approach to be taken when determining teacher assessed grades, including consideration of evidence and how that evidence informs students’ grades;</a:t>
            </a:r>
          </a:p>
          <a:p>
            <a:pPr lvl="1"/>
            <a:r>
              <a:rPr lang="en-GB" dirty="0" smtClean="0"/>
              <a:t>detail the internal quality assurance processes that are in place</a:t>
            </a:r>
          </a:p>
          <a:p>
            <a:pPr marL="228600" lvl="1">
              <a:spcBef>
                <a:spcPts val="1000"/>
              </a:spcBef>
            </a:pPr>
            <a:r>
              <a:rPr lang="en-GB" sz="2800" dirty="0" smtClean="0"/>
              <a:t>Schools must </a:t>
            </a:r>
            <a:r>
              <a:rPr lang="en-GB" sz="2800" dirty="0"/>
              <a:t>ensure that students are aware of the evidence used to determine their </a:t>
            </a:r>
            <a:r>
              <a:rPr lang="en-GB" sz="2800" dirty="0" smtClean="0"/>
              <a:t>grade </a:t>
            </a:r>
          </a:p>
          <a:p>
            <a:pPr marL="228600" lvl="1">
              <a:spcBef>
                <a:spcPts val="1000"/>
              </a:spcBef>
            </a:pPr>
            <a:r>
              <a:rPr lang="en-GB" sz="2800" dirty="0" smtClean="0"/>
              <a:t>Schools must </a:t>
            </a:r>
            <a:r>
              <a:rPr lang="en-GB" sz="2800" dirty="0"/>
              <a:t>not share with students the grades submitted to awarding organisations before results are </a:t>
            </a:r>
            <a:r>
              <a:rPr lang="en-GB" sz="2800" dirty="0" smtClean="0"/>
              <a:t>released</a:t>
            </a:r>
          </a:p>
          <a:p>
            <a:pPr marL="228600" lvl="1">
              <a:spcBef>
                <a:spcPts val="1000"/>
              </a:spcBef>
            </a:pPr>
            <a:r>
              <a:rPr lang="en-GB" sz="2800" dirty="0" smtClean="0"/>
              <a:t>Access arrangements / special consideration</a:t>
            </a:r>
            <a:endParaRPr lang="en-GB" sz="2800" dirty="0"/>
          </a:p>
        </p:txBody>
      </p:sp>
    </p:spTree>
    <p:extLst>
      <p:ext uri="{BB962C8B-B14F-4D97-AF65-F5344CB8AC3E}">
        <p14:creationId xmlns:p14="http://schemas.microsoft.com/office/powerpoint/2010/main" val="1211626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Evidence for determining grades</a:t>
            </a:r>
            <a:endParaRPr lang="en-GB" dirty="0"/>
          </a:p>
        </p:txBody>
      </p:sp>
      <p:sp>
        <p:nvSpPr>
          <p:cNvPr id="3" name="Content Placeholder 2"/>
          <p:cNvSpPr>
            <a:spLocks noGrp="1"/>
          </p:cNvSpPr>
          <p:nvPr>
            <p:ph idx="1"/>
          </p:nvPr>
        </p:nvSpPr>
        <p:spPr/>
        <p:txBody>
          <a:bodyPr>
            <a:normAutofit fontScale="70000" lnSpcReduction="20000"/>
          </a:bodyPr>
          <a:lstStyle/>
          <a:p>
            <a:pPr marL="0" indent="0">
              <a:buNone/>
            </a:pPr>
            <a:r>
              <a:rPr lang="en-GB" dirty="0" smtClean="0"/>
              <a:t>Evidence can include:</a:t>
            </a:r>
          </a:p>
          <a:p>
            <a:r>
              <a:rPr lang="en-GB" dirty="0" smtClean="0"/>
              <a:t>Student work produced in response to assessment materials provided by the awarding organisation</a:t>
            </a:r>
          </a:p>
          <a:p>
            <a:r>
              <a:rPr lang="en-GB" dirty="0" smtClean="0"/>
              <a:t>Non-exam assessment (NEA) work (often referred to as coursework), even if this has not been fully completed</a:t>
            </a:r>
          </a:p>
          <a:p>
            <a:r>
              <a:rPr lang="en-GB" dirty="0"/>
              <a:t>S</a:t>
            </a:r>
            <a:r>
              <a:rPr lang="en-GB" dirty="0" smtClean="0"/>
              <a:t>tudent work produced in school-devised tasks that reflect the specification, that follow the same format as awarding organisation materials and have been marked in a way that reflects awarding organisation mark schemes. (This can include substantial class or homework, including work that took place during remote learning) </a:t>
            </a:r>
          </a:p>
          <a:p>
            <a:r>
              <a:rPr lang="en-GB" dirty="0"/>
              <a:t>I</a:t>
            </a:r>
            <a:r>
              <a:rPr lang="en-GB" dirty="0" smtClean="0"/>
              <a:t>nternal tests and/or mock exams taken over the course of study</a:t>
            </a:r>
            <a:endParaRPr lang="en-GB" dirty="0"/>
          </a:p>
          <a:p>
            <a:r>
              <a:rPr lang="en-GB" dirty="0" smtClean="0"/>
              <a:t>Teachers should have confidence that any homework used is the work of the student. </a:t>
            </a:r>
            <a:endParaRPr lang="en-GB" dirty="0"/>
          </a:p>
          <a:p>
            <a:r>
              <a:rPr lang="en-GB" dirty="0" smtClean="0"/>
              <a:t>Records of a student’s capability and performance over the course of study in performance-based subjects such as music, drama and PE. </a:t>
            </a:r>
            <a:endParaRPr lang="en-GB" dirty="0"/>
          </a:p>
          <a:p>
            <a:r>
              <a:rPr lang="en-GB" dirty="0" smtClean="0"/>
              <a:t>Schools need to make a holistic judgement of each student’s performance on a range of evidence relating to the qualification’s specification content that they have been taught.</a:t>
            </a:r>
            <a:endParaRPr lang="en-GB" dirty="0"/>
          </a:p>
        </p:txBody>
      </p:sp>
    </p:spTree>
    <p:extLst>
      <p:ext uri="{BB962C8B-B14F-4D97-AF65-F5344CB8AC3E}">
        <p14:creationId xmlns:p14="http://schemas.microsoft.com/office/powerpoint/2010/main" val="3633673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 board guidance</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Decisions about potential must not factor in the student’s grades. For example, if all the evidence collected for a student is of grade 6 and 7 standard, there would be no reason to consider providing that student any other grades.</a:t>
            </a:r>
          </a:p>
          <a:p>
            <a:r>
              <a:rPr lang="en-GB" dirty="0" smtClean="0"/>
              <a:t>Grade descriptors and grading exemplification must be used to make holistic judgements about student performance</a:t>
            </a:r>
          </a:p>
          <a:p>
            <a:r>
              <a:rPr lang="en-GB" dirty="0" smtClean="0"/>
              <a:t>Grade descriptors are general statements that reflect student performance characteristics and are based on the assessment objectives for the relevant specification</a:t>
            </a:r>
          </a:p>
          <a:p>
            <a:r>
              <a:rPr lang="en-GB" dirty="0" smtClean="0"/>
              <a:t>The grade descriptors apply to all awarding organisations</a:t>
            </a:r>
          </a:p>
          <a:p>
            <a:r>
              <a:rPr lang="en-GB" dirty="0" smtClean="0"/>
              <a:t>As the policy is that the final grade is derived solely based on the performance produced by a student, a grade based on a predicted trajectory or target grade is not permitted</a:t>
            </a:r>
          </a:p>
        </p:txBody>
      </p:sp>
    </p:spTree>
    <p:extLst>
      <p:ext uri="{BB962C8B-B14F-4D97-AF65-F5344CB8AC3E}">
        <p14:creationId xmlns:p14="http://schemas.microsoft.com/office/powerpoint/2010/main" val="39460777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Quality assurance</a:t>
            </a:r>
            <a:endParaRPr lang="en-GB" dirty="0"/>
          </a:p>
        </p:txBody>
      </p:sp>
      <p:sp>
        <p:nvSpPr>
          <p:cNvPr id="3" name="Content Placeholder 2"/>
          <p:cNvSpPr>
            <a:spLocks noGrp="1"/>
          </p:cNvSpPr>
          <p:nvPr>
            <p:ph idx="1"/>
          </p:nvPr>
        </p:nvSpPr>
        <p:spPr/>
        <p:txBody>
          <a:bodyPr>
            <a:normAutofit fontScale="70000" lnSpcReduction="20000"/>
          </a:bodyPr>
          <a:lstStyle/>
          <a:p>
            <a:r>
              <a:rPr lang="en-GB" dirty="0" smtClean="0"/>
              <a:t>After all grading decisions have been made, schools need to review the grade distribution for each subject, and qualification type (e.g. GCSE, A level). </a:t>
            </a:r>
          </a:p>
          <a:p>
            <a:r>
              <a:rPr lang="en-GB" dirty="0" smtClean="0"/>
              <a:t>If outcomes are much higher than in previous years, or much lower, the reasons for it should be considered. </a:t>
            </a:r>
          </a:p>
          <a:p>
            <a:r>
              <a:rPr lang="en-GB" dirty="0" smtClean="0"/>
              <a:t>Comparisons should be contextualised with other information at centre level, for example data that suggests the cohort in a particular subject, or overall, is more or less able than in previous years – for example, tracking data, prior assessment data, or a change in the profile of the cohort.</a:t>
            </a:r>
          </a:p>
          <a:p>
            <a:r>
              <a:rPr lang="en-GB" dirty="0" smtClean="0"/>
              <a:t>Schools need to consider the grades awarded to different groups of students, including those with protected characteristics, as well as considering gender and disadvantage. </a:t>
            </a:r>
          </a:p>
          <a:p>
            <a:r>
              <a:rPr lang="en-GB" dirty="0" smtClean="0"/>
              <a:t>Is each group’s grade profile different from previous years, or compared with other groups? If so, why is that the case? </a:t>
            </a:r>
          </a:p>
          <a:p>
            <a:r>
              <a:rPr lang="en-GB" dirty="0" smtClean="0"/>
              <a:t>It is possible that, following this review, schools may need to reflect on the grading standard that has been applied in one or more subjects, however, it is crucial that it is the evidence of students’ work that forms the basis for each student’s grade</a:t>
            </a:r>
            <a:endParaRPr lang="en-GB" dirty="0"/>
          </a:p>
          <a:p>
            <a:r>
              <a:rPr lang="en-GB" dirty="0" smtClean="0"/>
              <a:t>Fischer Family Trust review of grades</a:t>
            </a:r>
          </a:p>
          <a:p>
            <a:endParaRPr lang="en-GB" dirty="0"/>
          </a:p>
        </p:txBody>
      </p:sp>
    </p:spTree>
    <p:extLst>
      <p:ext uri="{BB962C8B-B14F-4D97-AF65-F5344CB8AC3E}">
        <p14:creationId xmlns:p14="http://schemas.microsoft.com/office/powerpoint/2010/main" val="32151012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Malpractice</a:t>
            </a:r>
            <a:endParaRPr lang="en-GB" dirty="0"/>
          </a:p>
        </p:txBody>
      </p:sp>
      <p:sp>
        <p:nvSpPr>
          <p:cNvPr id="3" name="Content Placeholder 2"/>
          <p:cNvSpPr>
            <a:spLocks noGrp="1"/>
          </p:cNvSpPr>
          <p:nvPr>
            <p:ph idx="1"/>
          </p:nvPr>
        </p:nvSpPr>
        <p:spPr/>
        <p:txBody>
          <a:bodyPr>
            <a:normAutofit/>
          </a:bodyPr>
          <a:lstStyle/>
          <a:p>
            <a:r>
              <a:rPr lang="en-GB" dirty="0" smtClean="0"/>
              <a:t>A school’s failure to follow the published requirements for determining grades could amount </a:t>
            </a:r>
            <a:r>
              <a:rPr lang="en-GB" smtClean="0"/>
              <a:t>to malpractice</a:t>
            </a:r>
            <a:endParaRPr lang="en-GB" dirty="0" smtClean="0"/>
          </a:p>
          <a:p>
            <a:r>
              <a:rPr lang="en-GB" dirty="0" smtClean="0"/>
              <a:t>Students or parents/carers must not try to influence grade decisions by applying pressure to schools or their staff </a:t>
            </a:r>
          </a:p>
          <a:p>
            <a:r>
              <a:rPr lang="en-GB" dirty="0" smtClean="0"/>
              <a:t>Schools are required to record any such attempts and inform the exam board</a:t>
            </a:r>
          </a:p>
        </p:txBody>
      </p:sp>
    </p:spTree>
    <p:extLst>
      <p:ext uri="{BB962C8B-B14F-4D97-AF65-F5344CB8AC3E}">
        <p14:creationId xmlns:p14="http://schemas.microsoft.com/office/powerpoint/2010/main" val="12216305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Appeals</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Stage 1: centre review </a:t>
            </a:r>
          </a:p>
          <a:p>
            <a:pPr lvl="1"/>
            <a:r>
              <a:rPr lang="en-GB" dirty="0" smtClean="0"/>
              <a:t>If a student does not consider that they have been issued with the correct grade, they can ask their centre to check if an administrative or procedural error has occurred. </a:t>
            </a:r>
            <a:endParaRPr lang="en-GB" dirty="0"/>
          </a:p>
          <a:p>
            <a:r>
              <a:rPr lang="en-GB" dirty="0" smtClean="0"/>
              <a:t>Stage 2: appeal to the awarding organisation submitted by the school on the student’s behalf. </a:t>
            </a:r>
          </a:p>
          <a:p>
            <a:pPr lvl="1"/>
            <a:r>
              <a:rPr lang="en-GB" dirty="0" smtClean="0"/>
              <a:t>An appeal should be submitted if the student considers that the centre did not follow its procedure properly, </a:t>
            </a:r>
          </a:p>
          <a:p>
            <a:pPr lvl="1"/>
            <a:r>
              <a:rPr lang="en-GB" dirty="0" smtClean="0"/>
              <a:t>the awarding organisation has made an administrative error, </a:t>
            </a:r>
          </a:p>
          <a:p>
            <a:pPr lvl="1"/>
            <a:r>
              <a:rPr lang="en-GB" dirty="0" smtClean="0"/>
              <a:t>or the student considers that the grade awarded was an unreasonable exercise of academic judgement.</a:t>
            </a:r>
          </a:p>
          <a:p>
            <a:pPr lvl="1"/>
            <a:r>
              <a:rPr lang="en-GB" dirty="0" smtClean="0"/>
              <a:t>The centre will need to ensure the student is aware that their grade could go down, up or stay the same. </a:t>
            </a:r>
            <a:endParaRPr lang="en-GB" dirty="0"/>
          </a:p>
        </p:txBody>
      </p:sp>
    </p:spTree>
    <p:extLst>
      <p:ext uri="{BB962C8B-B14F-4D97-AF65-F5344CB8AC3E}">
        <p14:creationId xmlns:p14="http://schemas.microsoft.com/office/powerpoint/2010/main" val="41788391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Grounds for an appeal</a:t>
            </a:r>
            <a:endParaRPr lang="en-GB" dirty="0"/>
          </a:p>
        </p:txBody>
      </p:sp>
      <p:sp>
        <p:nvSpPr>
          <p:cNvPr id="3" name="Content Placeholder 2"/>
          <p:cNvSpPr>
            <a:spLocks noGrp="1"/>
          </p:cNvSpPr>
          <p:nvPr>
            <p:ph idx="1"/>
          </p:nvPr>
        </p:nvSpPr>
        <p:spPr/>
        <p:txBody>
          <a:bodyPr>
            <a:normAutofit fontScale="85000" lnSpcReduction="20000"/>
          </a:bodyPr>
          <a:lstStyle/>
          <a:p>
            <a:pPr marL="0" indent="0">
              <a:buNone/>
            </a:pPr>
            <a:r>
              <a:rPr lang="en-GB" dirty="0"/>
              <a:t>T</a:t>
            </a:r>
            <a:r>
              <a:rPr lang="en-GB" dirty="0" smtClean="0"/>
              <a:t>here are 4 grounds upon which a centre review or an appeal to an awarding organisation may be requested: </a:t>
            </a:r>
          </a:p>
          <a:p>
            <a:r>
              <a:rPr lang="en-GB" dirty="0" smtClean="0"/>
              <a:t>At stage 1: The centre made an administrative error, e.g. an incorrect grade was submitted; an incorrect assessment mark was used when determining the grade</a:t>
            </a:r>
          </a:p>
          <a:p>
            <a:r>
              <a:rPr lang="en-GB" dirty="0" smtClean="0"/>
              <a:t>At stages 1 and 2: The centre did not apply a procedure correctly, such as the centre did not follow its Centre Policy, did not undertake internal quality assurance, did not take account of access arrangements or mitigating circumstances such as illness</a:t>
            </a:r>
          </a:p>
          <a:p>
            <a:r>
              <a:rPr lang="en-GB" dirty="0" smtClean="0"/>
              <a:t>At stage 2: The awarding organisation made an administrative error, e.g. the grade was incorrectly changed by the awarding organisation during the processing of grades</a:t>
            </a:r>
          </a:p>
          <a:p>
            <a:r>
              <a:rPr lang="en-GB" dirty="0" smtClean="0"/>
              <a:t>At stage 2: The student considers that the centre made an unreasonable exercise of academic judgement in the choice of evidence from which to determine the grade and/or the determination of the grade from that evidence.</a:t>
            </a:r>
            <a:endParaRPr lang="en-GB" dirty="0"/>
          </a:p>
        </p:txBody>
      </p:sp>
    </p:spTree>
    <p:extLst>
      <p:ext uri="{BB962C8B-B14F-4D97-AF65-F5344CB8AC3E}">
        <p14:creationId xmlns:p14="http://schemas.microsoft.com/office/powerpoint/2010/main" val="33318090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Timeline</a:t>
            </a:r>
            <a:endParaRPr lang="en-GB" dirty="0"/>
          </a:p>
        </p:txBody>
      </p:sp>
      <p:sp>
        <p:nvSpPr>
          <p:cNvPr id="3" name="Content Placeholder 2"/>
          <p:cNvSpPr>
            <a:spLocks noGrp="1"/>
          </p:cNvSpPr>
          <p:nvPr>
            <p:ph idx="1"/>
          </p:nvPr>
        </p:nvSpPr>
        <p:spPr/>
        <p:txBody>
          <a:bodyPr/>
          <a:lstStyle/>
          <a:p>
            <a:r>
              <a:rPr lang="en-GB" dirty="0" smtClean="0"/>
              <a:t>18</a:t>
            </a:r>
            <a:r>
              <a:rPr lang="en-GB" baseline="30000" dirty="0" smtClean="0"/>
              <a:t>th</a:t>
            </a:r>
            <a:r>
              <a:rPr lang="en-GB" dirty="0" smtClean="0"/>
              <a:t>  June: Deadline for grades submission </a:t>
            </a:r>
          </a:p>
          <a:p>
            <a:r>
              <a:rPr lang="en-GB" dirty="0" smtClean="0"/>
              <a:t>18</a:t>
            </a:r>
            <a:r>
              <a:rPr lang="en-GB" baseline="30000" dirty="0" smtClean="0"/>
              <a:t>th</a:t>
            </a:r>
            <a:r>
              <a:rPr lang="en-GB" dirty="0" smtClean="0"/>
              <a:t>  June – 16</a:t>
            </a:r>
            <a:r>
              <a:rPr lang="en-GB" baseline="30000" dirty="0" smtClean="0"/>
              <a:t>th</a:t>
            </a:r>
            <a:r>
              <a:rPr lang="en-GB" dirty="0" smtClean="0"/>
              <a:t>  July: Awarding organisations conduct sample checks of evidence </a:t>
            </a:r>
          </a:p>
          <a:p>
            <a:r>
              <a:rPr lang="en-GB" dirty="0" smtClean="0"/>
              <a:t>10</a:t>
            </a:r>
            <a:r>
              <a:rPr lang="en-GB" baseline="30000" dirty="0" smtClean="0"/>
              <a:t>th</a:t>
            </a:r>
            <a:r>
              <a:rPr lang="en-GB" dirty="0" smtClean="0"/>
              <a:t> August: </a:t>
            </a:r>
            <a:r>
              <a:rPr lang="en-GB" dirty="0" err="1" smtClean="0"/>
              <a:t>Alevel</a:t>
            </a:r>
            <a:r>
              <a:rPr lang="en-GB" dirty="0" smtClean="0"/>
              <a:t> and other Level 3 qualifications results day</a:t>
            </a:r>
          </a:p>
          <a:p>
            <a:r>
              <a:rPr lang="en-GB" dirty="0" smtClean="0"/>
              <a:t>12</a:t>
            </a:r>
            <a:r>
              <a:rPr lang="en-GB" baseline="30000" dirty="0" smtClean="0"/>
              <a:t>th</a:t>
            </a:r>
            <a:r>
              <a:rPr lang="en-GB" dirty="0" smtClean="0"/>
              <a:t> August: GCSE and other Level 2 results day</a:t>
            </a:r>
            <a:endParaRPr lang="en-GB" dirty="0"/>
          </a:p>
        </p:txBody>
      </p:sp>
    </p:spTree>
    <p:extLst>
      <p:ext uri="{BB962C8B-B14F-4D97-AF65-F5344CB8AC3E}">
        <p14:creationId xmlns:p14="http://schemas.microsoft.com/office/powerpoint/2010/main" val="10111928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TotalTime>
  <Words>1020</Words>
  <Application>Microsoft Office PowerPoint</Application>
  <PresentationFormat>Widescreen</PresentationFormat>
  <Paragraphs>57</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How your child’s grades will be determined</vt:lpstr>
      <vt:lpstr>What schools are required to do</vt:lpstr>
      <vt:lpstr>Evidence for determining grades</vt:lpstr>
      <vt:lpstr>Exam board guidance</vt:lpstr>
      <vt:lpstr>Quality assurance</vt:lpstr>
      <vt:lpstr>Malpractice</vt:lpstr>
      <vt:lpstr>Appeals</vt:lpstr>
      <vt:lpstr>Grounds for an appeal</vt:lpstr>
      <vt:lpstr>Timeline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Jane Goetschel</dc:creator>
  <cp:lastModifiedBy>Jane Gotschel</cp:lastModifiedBy>
  <cp:revision>8</cp:revision>
  <dcterms:created xsi:type="dcterms:W3CDTF">2021-04-14T12:07:36Z</dcterms:created>
  <dcterms:modified xsi:type="dcterms:W3CDTF">2021-04-22T15:26:41Z</dcterms:modified>
</cp:coreProperties>
</file>